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12/04/2015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20" y="1412776"/>
            <a:ext cx="8712968" cy="526297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não me pergunto mais pela coragem de um dia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ou pela covardia de uma noite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ou vice-versa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noite e dia nada tem a ver com coragem 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ou covardia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um não me esconde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Outra não me desvela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assumo – sem pretexto – o texto que ora sou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(Pedro Pellegrino)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835696" y="332656"/>
            <a:ext cx="5688632" cy="70788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 anos</a:t>
            </a:r>
            <a:endParaRPr lang="pt-B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49694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Recombinar, </a:t>
            </a:r>
            <a:r>
              <a:rPr lang="pt-BR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transcriar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cocriar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remixar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Afirmar ou negar a ideia, o conceito ou a forma que os autores deram ao poema.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o autor quis “dar a ver”, muito provavelmente não é o que cada um de nós viu. Essa é uma experiência muito enriquecedora, pois amplia a nossa visão/compreensão.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se realiza esse tipo de processo coletivamente, o que temos é a possibilidade de “polinizarmos” uns as mentes dos outros. Pensei nessa metáfora da polinização devido ao pensamento de Sêneca, que vimos na primeira aula do ano.</a:t>
            </a:r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884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772816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“As melhores ideias são de propriedade coletiva. Mas, é obrigação do autor conferir originalidade ao que herdou. Pensemos na metáfora da abelha: ela recolhe o néctar de muitas e distintas flores, mas o mel que produz é só seu, tem sua marca”   (Trad. Minha</a:t>
            </a: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38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188640"/>
            <a:ext cx="86409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</a:rPr>
              <a:t>O fato de cada um “ver” de um modo diferente, tem a ver com o hipocampo, é essa diminuta estrutura que </a:t>
            </a:r>
            <a:r>
              <a:rPr lang="pt-BR" sz="2800" b="1" dirty="0">
                <a:solidFill>
                  <a:schemeClr val="bg1"/>
                </a:solidFill>
              </a:rPr>
              <a:t>grava memórias </a:t>
            </a:r>
            <a:r>
              <a:rPr lang="pt-BR" sz="2800" b="1" dirty="0" smtClean="0">
                <a:solidFill>
                  <a:schemeClr val="bg1"/>
                </a:solidFill>
              </a:rPr>
              <a:t>o tempo todo, que</a:t>
            </a:r>
            <a:r>
              <a:rPr lang="pt-BR" sz="2800" b="1" dirty="0">
                <a:solidFill>
                  <a:schemeClr val="bg1"/>
                </a:solidFill>
              </a:rPr>
              <a:t>, depois, são arquivadas em toda a </a:t>
            </a:r>
            <a:r>
              <a:rPr lang="pt-BR" sz="2800" b="1" dirty="0" smtClean="0">
                <a:solidFill>
                  <a:schemeClr val="bg1"/>
                </a:solidFill>
              </a:rPr>
              <a:t>nossa massa </a:t>
            </a:r>
            <a:r>
              <a:rPr lang="pt-BR" sz="2800" b="1" dirty="0">
                <a:solidFill>
                  <a:schemeClr val="bg1"/>
                </a:solidFill>
              </a:rPr>
              <a:t>cinzenta. </a:t>
            </a:r>
            <a:r>
              <a:rPr lang="pt-BR" sz="2800" b="1" dirty="0" smtClean="0">
                <a:solidFill>
                  <a:schemeClr val="bg1"/>
                </a:solidFill>
              </a:rPr>
              <a:t>Essa “gravação” </a:t>
            </a:r>
            <a:r>
              <a:rPr lang="pt-BR" sz="2800" b="1" dirty="0">
                <a:solidFill>
                  <a:schemeClr val="bg1"/>
                </a:solidFill>
              </a:rPr>
              <a:t>sai melhor ou pior conforme a quantidade de moléculas produtoras de </a:t>
            </a:r>
            <a:r>
              <a:rPr lang="pt-BR" sz="2800" b="1" dirty="0" smtClean="0">
                <a:solidFill>
                  <a:schemeClr val="bg1"/>
                </a:solidFill>
              </a:rPr>
              <a:t>sentimentos, que são os </a:t>
            </a:r>
            <a:r>
              <a:rPr lang="pt-BR" sz="2800" b="1" dirty="0">
                <a:solidFill>
                  <a:schemeClr val="bg1"/>
                </a:solidFill>
              </a:rPr>
              <a:t>fixadores de recordações. A exceção são as substâncias do medo, que às vezes têm efeito oposto: sob a influência delas, o hipocampo pode fazer um episódio aterrorizante cair no esquecimento</a:t>
            </a:r>
            <a:r>
              <a:rPr lang="pt-BR" sz="2800" b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</a:rPr>
              <a:t>Então, quando interpretamos uma coisa segundo um ponto de visto totalmente particular, essa interpretação traz, embutida, toda nossa história de vida.</a:t>
            </a:r>
          </a:p>
          <a:p>
            <a:pPr algn="ctr"/>
            <a:r>
              <a:rPr lang="pt-BR" sz="4400" b="1" dirty="0" smtClean="0">
                <a:solidFill>
                  <a:schemeClr val="bg1"/>
                </a:solidFill>
              </a:rPr>
              <a:t>Isso me fascina!</a:t>
            </a:r>
            <a:endParaRPr lang="pt-BR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93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88640"/>
            <a:ext cx="871296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William Irwin Thompson (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1987), um importante gestor de negócios, um grande empreendedor, disse: 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ideias, como as uvas, dão em 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cacho. Uma 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ideia puxa outra, cada ideia namora outras (no 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plural), 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várias ideias são 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fermentadas por outras, 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formando cachos de </a:t>
            </a:r>
            <a:r>
              <a:rPr lang="pt-BR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ideias convergentes/divergentes/congruentes.”</a:t>
            </a:r>
          </a:p>
          <a:p>
            <a:pPr algn="just"/>
            <a:endParaRPr lang="pt-BR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físico </a:t>
            </a: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 Buchanan (2007) 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disse: “</a:t>
            </a:r>
            <a:r>
              <a:rPr lang="pt-BR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Diamantes não brilham por que os átomos que os constituem brilham, mas devido ao modo como estes átomos se agrupam em um determinado padrão. O mais importante é frequentemente o padrão e não as partes, e isto também acontece com as pessoas” </a:t>
            </a:r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28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6409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prefixo “CO” implica em “junto com” – envolvendo os autores do texto original, mas também os colegas da oficina. 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Outra coisa fundamental é que “criar” significa desfrutar de uma liberdade que, geralmente, não usufruímos em nenhuma outra área da vida (regida por regras estritas), e esse processo traz em si um tipo de prazer que pode ser chamado de felicidade.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Criar juntos significa partilhar prazer intelectual, e é sabido que o cérebro experimenta sensações de alegria quando surgem novas conexões.</a:t>
            </a:r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8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332656"/>
            <a:ext cx="87849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o cérebro manter-se em forma, tudo depende das conexões. 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 vida manter-se criativa, tudo depende das conexões.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 sociedade se reinventar, tudo depende das conexões.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Vocês estão percebendo que essa própria aula está conectando ideias de várias áreas do conhecimento: gestão de negócios (conceito da </a:t>
            </a:r>
            <a:r>
              <a:rPr lang="pt-BR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cocriação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surgiu nesse campo), física, literatura, neurofisiologia.</a:t>
            </a:r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248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556792"/>
            <a:ext cx="5263559" cy="4947745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79512" y="11663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cérebro, a conexão se dá na fenda – ou abismo – sináptico. É o momento em que deciframos algo, APRENDEMOS!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508104" y="2132856"/>
            <a:ext cx="34815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criação, no ato de parir uma ideia, ocorre o mesmo: abre-se uma fenda, um abismo; a questão é: para “ver” o que está lá, é preciso saltar – “abismar-se”.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 palavras do neurobiólogo chileno: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32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548680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“Quando </a:t>
            </a: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abrimos à interação com o outro-imprevisível despencamos no abismo. Quando erigimos fronteiras opacas, que nos separam dos outros, evitamos a queda e ficamos do “lado de fora” do abismo. Nos “salvamos” protegendo-nos da interação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Aí</a:t>
            </a: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é claro, reproduzimos o velho mundo. Sim, o velho mundo é um conjunto de arquivos 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salvos</a:t>
            </a: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os mesmos programas são postos a rodar, continuamente. Enquanto protegidos da livre interação, esses programas não se modificam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just" fontAlgn="base"/>
            <a:endParaRPr lang="pt-BR" sz="28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pt-BR" sz="28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Humberto </a:t>
            </a:r>
            <a:r>
              <a:rPr lang="pt-BR" sz="2800" b="1" i="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Maturana</a:t>
            </a:r>
            <a:endParaRPr lang="pt-BR" sz="28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13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764704"/>
            <a:ext cx="8389440" cy="520142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bailarino</a:t>
            </a:r>
          </a:p>
          <a:p>
            <a:pPr algn="ctr"/>
            <a:endParaRPr lang="pt-BR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Outro dia vi um homem caminhando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pela areia sem deixar rastro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Era verdadeiramente um homem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(Pedro Garcia)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052736"/>
            <a:ext cx="8389440" cy="501675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Teoria do Silêncio e Eternidade</a:t>
            </a:r>
          </a:p>
          <a:p>
            <a:pPr algn="ctr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[..]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Tudo é possível dentro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um pequeno espaço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até mesmo a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Eternidade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[...]</a:t>
            </a:r>
          </a:p>
          <a:p>
            <a:pPr algn="ctr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(Dalila Teles Veras)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389440" cy="606319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Paciência</a:t>
            </a:r>
          </a:p>
          <a:p>
            <a:pPr algn="ctr"/>
            <a:endParaRPr lang="pt-BR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Jamais devemos perguntar o que será de nossas vidas.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Jamais.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Devemos arregaçar as mangas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cuspir nas mãos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pegar na pá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pá em pá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chegar à paciência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(Pedro Pellegrino)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340768"/>
            <a:ext cx="8389440" cy="390876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Pureza</a:t>
            </a:r>
          </a:p>
          <a:p>
            <a:pPr algn="ctr"/>
            <a:endParaRPr lang="pt-BR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Ela trazia lírios nas mãos,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lírios que nunca feneceriam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porque nasciam de suas mãos.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(Luiz Martins Rodrigues Filho)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764704"/>
            <a:ext cx="8389440" cy="563231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 mortos</a:t>
            </a:r>
          </a:p>
          <a:p>
            <a:pPr algn="ctr"/>
            <a:endParaRPr lang="pt-BR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 mortos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lá no fundo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obscuro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 terra, alimentam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 raízes que sustém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 vivos.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(Luiz Martins Rodrigues Filho)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692696"/>
            <a:ext cx="8389440" cy="520142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Propriedade privada</a:t>
            </a:r>
          </a:p>
          <a:p>
            <a:pPr algn="ctr"/>
            <a:endParaRPr lang="pt-BR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[...]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Minha dor posso 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dividir minhas lágrimas derramar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nas suas mãos mas esta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solidão é toda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Minha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(Adair Carvalhais)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67544" y="1052736"/>
            <a:ext cx="8424936" cy="4585871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Receita para adestrar quintais</a:t>
            </a:r>
          </a:p>
          <a:p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Entretanto: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capins e gramas não compreendem escrituras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           e verdecem gratuitamente o cinza das coisas.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 tudo avistar porteiras e cadeados.</a:t>
            </a:r>
          </a:p>
          <a:p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Whisner</a:t>
            </a:r>
            <a:r>
              <a:rPr lang="pt-BR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Fraga)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836712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mortos verdecem o cinza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coisas lá no fundo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terra</a:t>
            </a:r>
          </a:p>
          <a:p>
            <a:endParaRPr lang="pt-BR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razem lírios nas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mãos que nunca fenecem</a:t>
            </a:r>
          </a:p>
          <a:p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 não deixam rastros</a:t>
            </a:r>
          </a:p>
          <a:p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areia são </a:t>
            </a:r>
          </a:p>
          <a:p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erdadeiramente homens</a:t>
            </a:r>
          </a:p>
          <a:p>
            <a:endParaRPr lang="pt-BR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:já não se perguntam mais</a:t>
            </a:r>
            <a:endParaRPr lang="pt-B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8538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930</Words>
  <Application>Microsoft Office PowerPoint</Application>
  <PresentationFormat>Apresentação na tela (4:3)</PresentationFormat>
  <Paragraphs>128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Baldessin</dc:creator>
  <cp:lastModifiedBy>Sandra Baldessin</cp:lastModifiedBy>
  <cp:revision>35</cp:revision>
  <dcterms:created xsi:type="dcterms:W3CDTF">2015-04-06T15:08:57Z</dcterms:created>
  <dcterms:modified xsi:type="dcterms:W3CDTF">2015-04-12T18:35:10Z</dcterms:modified>
</cp:coreProperties>
</file>